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7" r:id="rId4"/>
    <p:sldId id="259" r:id="rId5"/>
    <p:sldId id="260" r:id="rId6"/>
    <p:sldId id="261" r:id="rId7"/>
    <p:sldId id="271" r:id="rId8"/>
    <p:sldId id="272" r:id="rId9"/>
    <p:sldId id="273" r:id="rId10"/>
    <p:sldId id="274" r:id="rId11"/>
    <p:sldId id="275" r:id="rId12"/>
    <p:sldId id="276" r:id="rId13"/>
    <p:sldId id="277" r:id="rId14"/>
    <p:sldId id="278" r:id="rId15"/>
    <p:sldId id="279" r:id="rId16"/>
    <p:sldId id="280"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85222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60781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91715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FF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DB06455-5ADC-4651-8874-5A7B8A64D10D}" type="datetimeFigureOut">
              <a:rPr lang="en-US">
                <a:solidFill>
                  <a:prstClr val="black">
                    <a:tint val="75000"/>
                  </a:prstClr>
                </a:solidFill>
              </a:rPr>
              <a:pPr/>
              <a:t>1/30/2018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09775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96782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6D78D-DB21-4CC7-9875-CFE259C528B9}"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4576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36D78D-DB21-4CC7-9875-CFE259C528B9}"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43392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36D78D-DB21-4CC7-9875-CFE259C528B9}" type="datetimeFigureOut">
              <a:rPr lang="en-US" smtClean="0"/>
              <a:pPr/>
              <a:t>1/30/2018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01716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36D78D-DB21-4CC7-9875-CFE259C528B9}" type="datetimeFigureOut">
              <a:rPr lang="en-US" smtClean="0"/>
              <a:pPr/>
              <a:t>1/30/2018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1507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6D78D-DB21-4CC7-9875-CFE259C528B9}" type="datetimeFigureOut">
              <a:rPr lang="en-US" smtClean="0"/>
              <a:pPr/>
              <a:t>1/30/2018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95259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420416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99597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6D78D-DB21-4CC7-9875-CFE259C528B9}" type="datetimeFigureOut">
              <a:rPr lang="en-US" smtClean="0"/>
              <a:pPr/>
              <a:t>1/30/2018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FCD78-CD37-4D99-9563-6E6E4336C204}" type="slidenum">
              <a:rPr lang="en-US" smtClean="0"/>
              <a:pPr/>
              <a:t>‹#›</a:t>
            </a:fld>
            <a:endParaRPr lang="en-US"/>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51002" y="0"/>
            <a:ext cx="1092998" cy="1581204"/>
          </a:xfrm>
          <a:prstGeom prst="rect">
            <a:avLst/>
          </a:prstGeom>
        </p:spPr>
      </p:pic>
    </p:spTree>
    <p:extLst>
      <p:ext uri="{BB962C8B-B14F-4D97-AF65-F5344CB8AC3E}">
        <p14:creationId xmlns:p14="http://schemas.microsoft.com/office/powerpoint/2010/main" val="2114692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06455-5ADC-4651-8874-5A7B8A64D10D}" type="datetimeFigureOut">
              <a:rPr lang="en-US">
                <a:solidFill>
                  <a:prstClr val="black">
                    <a:tint val="75000"/>
                  </a:prstClr>
                </a:solidFill>
              </a:rPr>
              <a:pPr/>
              <a:t>1/30/2018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677"/>
            <a:ext cx="9144000" cy="6847323"/>
          </a:xfrm>
          <a:prstGeom prst="rect">
            <a:avLst/>
          </a:prstGeom>
        </p:spPr>
      </p:pic>
    </p:spTree>
    <p:extLst>
      <p:ext uri="{BB962C8B-B14F-4D97-AF65-F5344CB8AC3E}">
        <p14:creationId xmlns:p14="http://schemas.microsoft.com/office/powerpoint/2010/main" val="453793055"/>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Fundamentals of Political Science Research, 2</a:t>
            </a:r>
            <a:r>
              <a:rPr lang="en-US" baseline="30000" dirty="0" smtClean="0"/>
              <a:t>nd</a:t>
            </a:r>
            <a:r>
              <a:rPr lang="en-US" dirty="0" smtClean="0"/>
              <a:t> Edition</a:t>
            </a:r>
            <a:endParaRPr lang="en-US" dirty="0"/>
          </a:p>
        </p:txBody>
      </p:sp>
      <p:sp>
        <p:nvSpPr>
          <p:cNvPr id="3" name="Subtitle 2"/>
          <p:cNvSpPr>
            <a:spLocks noGrp="1"/>
          </p:cNvSpPr>
          <p:nvPr>
            <p:ph type="subTitle" idx="1"/>
          </p:nvPr>
        </p:nvSpPr>
        <p:spPr/>
        <p:txBody>
          <a:bodyPr/>
          <a:lstStyle/>
          <a:p>
            <a:r>
              <a:rPr lang="en-US" dirty="0"/>
              <a:t>Chapter </a:t>
            </a:r>
            <a:r>
              <a:rPr lang="en-US" dirty="0" smtClean="0"/>
              <a:t>4: Research Design</a:t>
            </a:r>
            <a:endParaRPr lang="en-US" dirty="0"/>
          </a:p>
        </p:txBody>
      </p:sp>
    </p:spTree>
    <p:extLst>
      <p:ext uri="{BB962C8B-B14F-4D97-AF65-F5344CB8AC3E}">
        <p14:creationId xmlns:p14="http://schemas.microsoft.com/office/powerpoint/2010/main" val="2246101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experiment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word “experiment” has many uses in the English language, but in this class we'll use it in a rather precise (picky?) way.</a:t>
            </a:r>
          </a:p>
          <a:p>
            <a:r>
              <a:rPr lang="en-US" dirty="0" smtClean="0"/>
              <a:t>An </a:t>
            </a:r>
            <a:r>
              <a:rPr lang="en-US" b="1" dirty="0" smtClean="0"/>
              <a:t>experiment</a:t>
            </a:r>
            <a:r>
              <a:rPr lang="en-US" dirty="0" smtClean="0"/>
              <a:t> is a research design in which the researcher both controls and randomly assigns values of the independent variable to the subjects.</a:t>
            </a:r>
          </a:p>
          <a:p>
            <a:r>
              <a:rPr lang="en-US" dirty="0" smtClean="0"/>
              <a:t>These two components--control and random assignment--form a necessary and sufficient definition of an experiment.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What does it mean to say that a researcher “controls” the value of the independent variable that the subjects receive?</a:t>
            </a:r>
          </a:p>
          <a:p>
            <a:r>
              <a:rPr lang="en-US" dirty="0" smtClean="0"/>
              <a:t>It means, most importantly, that the values of the independent variable that the subjects receive are not determined either by the subjects themselves, or by nature.</a:t>
            </a:r>
          </a:p>
          <a:p>
            <a:r>
              <a:rPr lang="en-US" dirty="0" smtClean="0"/>
              <a:t>In our campaign-advertising example, this requirement means that we cannot compare people who, by their own choice, already view the ad to those who do not (in this case the choice of whether or not to view the ad is a Z variable that may exert an influence on Y separate from X).</a:t>
            </a:r>
          </a:p>
          <a:p>
            <a:r>
              <a:rPr lang="en-US" dirty="0" smtClean="0"/>
              <a:t>It means that we, the researchers, have to decide which of our experimental subjects will view the and and which ones will not.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assignment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the researchers, not only must control the values of the independent variable, but we must also assign those values to subjects randomly.</a:t>
            </a:r>
          </a:p>
          <a:p>
            <a:r>
              <a:rPr lang="en-US" dirty="0" smtClean="0"/>
              <a:t>In the context of our campaign-ad example, this means that we must toss coins, draw numbers out of a hat, use a random-number generator, or some other such mechanism to ensure that our subjects are divided into a </a:t>
            </a:r>
            <a:r>
              <a:rPr lang="en-US" b="1" dirty="0" smtClean="0"/>
              <a:t>treatment group </a:t>
            </a:r>
            <a:r>
              <a:rPr lang="en-US" dirty="0" smtClean="0"/>
              <a:t>(who will view the ad) and a </a:t>
            </a:r>
            <a:r>
              <a:rPr lang="en-US" b="1" dirty="0" smtClean="0"/>
              <a:t>control group</a:t>
            </a:r>
            <a:r>
              <a:rPr lang="en-US" dirty="0" smtClean="0"/>
              <a:t> (who will not view it, but will instead presumably watch something innocuous).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Experiments and </a:t>
            </a:r>
            <a:r>
              <a:rPr lang="en-US" u="sng" dirty="0" smtClean="0"/>
              <a:t>internal </a:t>
            </a:r>
            <a:br>
              <a:rPr lang="en-US" u="sng" dirty="0" smtClean="0"/>
            </a:br>
            <a:r>
              <a:rPr lang="en-US" u="sng" dirty="0" smtClean="0"/>
              <a:t>validity</a:t>
            </a:r>
            <a:endParaRPr lang="en-US" u="sng" dirty="0"/>
          </a:p>
        </p:txBody>
      </p:sp>
      <p:sp>
        <p:nvSpPr>
          <p:cNvPr id="3" name="Content Placeholder 2"/>
          <p:cNvSpPr>
            <a:spLocks noGrp="1"/>
          </p:cNvSpPr>
          <p:nvPr>
            <p:ph idx="1"/>
          </p:nvPr>
        </p:nvSpPr>
        <p:spPr/>
        <p:txBody>
          <a:bodyPr>
            <a:normAutofit fontScale="77500" lnSpcReduction="20000"/>
          </a:bodyPr>
          <a:lstStyle/>
          <a:p>
            <a:r>
              <a:rPr lang="en-US" dirty="0" smtClean="0"/>
              <a:t>How do experiments help us cross the four hurdles? Take them one at a time.</a:t>
            </a:r>
          </a:p>
          <a:p>
            <a:pPr lvl="1"/>
            <a:r>
              <a:rPr lang="en-US" dirty="0" smtClean="0"/>
              <a:t>1 Is there a credible causal mechanism that connects X to Y ?</a:t>
            </a:r>
          </a:p>
          <a:p>
            <a:pPr lvl="1"/>
            <a:r>
              <a:rPr lang="en-US" dirty="0" smtClean="0"/>
              <a:t>2 Can we rule out the possibility that Y could cause X?</a:t>
            </a:r>
          </a:p>
          <a:p>
            <a:pPr lvl="1"/>
            <a:r>
              <a:rPr lang="en-US" dirty="0" smtClean="0"/>
              <a:t>3 Is there </a:t>
            </a:r>
            <a:r>
              <a:rPr lang="en-US" dirty="0" err="1" smtClean="0"/>
              <a:t>covariation</a:t>
            </a:r>
            <a:r>
              <a:rPr lang="en-US" dirty="0" smtClean="0"/>
              <a:t> between X and Y ?</a:t>
            </a:r>
          </a:p>
          <a:p>
            <a:pPr lvl="1"/>
            <a:r>
              <a:rPr lang="en-US" dirty="0" smtClean="0"/>
              <a:t>4 Have we controlled for all confounding variables Z that might make the association between X and Y spurious?</a:t>
            </a:r>
          </a:p>
          <a:p>
            <a:r>
              <a:rPr lang="en-US" dirty="0" smtClean="0"/>
              <a:t>Because experiments deal with the fourth hurdle so effectively, they are said to have high degrees of </a:t>
            </a:r>
            <a:r>
              <a:rPr lang="en-US" b="1" dirty="0" smtClean="0"/>
              <a:t>internal validity -- </a:t>
            </a:r>
            <a:r>
              <a:rPr lang="en-US" dirty="0" smtClean="0"/>
              <a:t>that is, the inferences we make about whether X causes Y or not are likely to be correct.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Drawbacks to </a:t>
            </a:r>
            <a:r>
              <a:rPr lang="en-US" dirty="0" smtClean="0"/>
              <a:t>experiments</a:t>
            </a:r>
            <a:endParaRPr lang="en-US" dirty="0"/>
          </a:p>
        </p:txBody>
      </p:sp>
      <p:sp>
        <p:nvSpPr>
          <p:cNvPr id="3" name="Content Placeholder 2"/>
          <p:cNvSpPr>
            <a:spLocks noGrp="1"/>
          </p:cNvSpPr>
          <p:nvPr>
            <p:ph idx="1"/>
          </p:nvPr>
        </p:nvSpPr>
        <p:spPr/>
        <p:txBody>
          <a:bodyPr/>
          <a:lstStyle/>
          <a:p>
            <a:r>
              <a:rPr lang="en-US" dirty="0" smtClean="0"/>
              <a:t>1 Can we really assign X to subjects?</a:t>
            </a:r>
          </a:p>
          <a:p>
            <a:r>
              <a:rPr lang="en-US" dirty="0" smtClean="0"/>
              <a:t>2 What about </a:t>
            </a:r>
            <a:r>
              <a:rPr lang="en-US" b="1" dirty="0" smtClean="0"/>
              <a:t>external validity</a:t>
            </a:r>
            <a:r>
              <a:rPr lang="en-US" dirty="0" smtClean="0"/>
              <a:t>?</a:t>
            </a:r>
          </a:p>
          <a:p>
            <a:pPr lvl="1"/>
            <a:r>
              <a:rPr lang="en-US" dirty="0" smtClean="0"/>
              <a:t>Samples of convenience and replication</a:t>
            </a:r>
          </a:p>
          <a:p>
            <a:pPr lvl="1"/>
            <a:r>
              <a:rPr lang="en-US" dirty="0" smtClean="0"/>
              <a:t>External validity of the stimulus</a:t>
            </a:r>
          </a:p>
          <a:p>
            <a:r>
              <a:rPr lang="en-US" dirty="0" smtClean="0"/>
              <a:t>3 Are there ethical considerations?</a:t>
            </a:r>
          </a:p>
          <a:p>
            <a:r>
              <a:rPr lang="en-US" dirty="0" smtClean="0"/>
              <a:t>4 The mistake of emphasis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not an experiment, then</a:t>
            </a:r>
            <a:br>
              <a:rPr lang="en-US" dirty="0" smtClean="0"/>
            </a:br>
            <a:r>
              <a:rPr lang="en-US" dirty="0" smtClean="0"/>
              <a:t>what?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we cannot evaluate causal theories in a controlled setting like an experiment, we have to take the world as it already is, and use what are called </a:t>
            </a:r>
            <a:r>
              <a:rPr lang="en-US" b="1" dirty="0" smtClean="0"/>
              <a:t>observational studies</a:t>
            </a:r>
            <a:r>
              <a:rPr lang="en-US" dirty="0" smtClean="0"/>
              <a:t>.</a:t>
            </a:r>
          </a:p>
          <a:p>
            <a:r>
              <a:rPr lang="en-US" dirty="0" smtClean="0"/>
              <a:t>Definition: An observational study is a research design in which the researcher does not have control over values of the independent variable, which occur naturally. However, it is necessary that there be some degree of variability on the independent variable between cases, as well as variation in the dependent variable.</a:t>
            </a:r>
          </a:p>
          <a:p>
            <a:r>
              <a:rPr lang="en-US" dirty="0" smtClean="0"/>
              <a:t>Some maintain that, in the absence of experiments, we cannot demonstrate causality with any degree of confidence, but only correlation. We disagree.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Observational studies and the</a:t>
            </a:r>
            <a:br>
              <a:rPr lang="en-US" dirty="0" smtClean="0"/>
            </a:br>
            <a:r>
              <a:rPr lang="en-US" dirty="0" smtClean="0"/>
              <a:t> four causal hurdles</a:t>
            </a:r>
            <a:endParaRPr lang="en-US" dirty="0"/>
          </a:p>
        </p:txBody>
      </p:sp>
      <p:sp>
        <p:nvSpPr>
          <p:cNvPr id="3" name="Content Placeholder 2"/>
          <p:cNvSpPr>
            <a:spLocks noGrp="1"/>
          </p:cNvSpPr>
          <p:nvPr>
            <p:ph idx="1"/>
          </p:nvPr>
        </p:nvSpPr>
        <p:spPr/>
        <p:txBody>
          <a:bodyPr/>
          <a:lstStyle/>
          <a:p>
            <a:r>
              <a:rPr lang="en-US" dirty="0" smtClean="0"/>
              <a:t>How do the four causal hurdles change? Not at all.</a:t>
            </a:r>
          </a:p>
          <a:p>
            <a:r>
              <a:rPr lang="en-US" dirty="0" smtClean="0"/>
              <a:t>Hurdles 1 and 3 are rather similar between experiments and observational studies.</a:t>
            </a:r>
          </a:p>
          <a:p>
            <a:r>
              <a:rPr lang="en-US" dirty="0" smtClean="0"/>
              <a:t>Hurdles 2 and 4 are a bit different, though. How so?</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types of data, two types of observational studies</a:t>
            </a:r>
            <a:endParaRPr lang="en-US" dirty="0"/>
          </a:p>
        </p:txBody>
      </p:sp>
      <p:sp>
        <p:nvSpPr>
          <p:cNvPr id="3" name="Content Placeholder 2"/>
          <p:cNvSpPr>
            <a:spLocks noGrp="1"/>
          </p:cNvSpPr>
          <p:nvPr>
            <p:ph idx="1"/>
          </p:nvPr>
        </p:nvSpPr>
        <p:spPr/>
        <p:txBody>
          <a:bodyPr/>
          <a:lstStyle/>
          <a:p>
            <a:r>
              <a:rPr lang="en-US" dirty="0" smtClean="0"/>
              <a:t>What is the unit of observation? (individuals vs. aggregates)</a:t>
            </a:r>
          </a:p>
          <a:p>
            <a:r>
              <a:rPr lang="en-US" dirty="0" smtClean="0"/>
              <a:t>Two types of data sets</a:t>
            </a:r>
          </a:p>
          <a:p>
            <a:r>
              <a:rPr lang="en-US" dirty="0" smtClean="0"/>
              <a:t>Two types of observational studies, focusing on two different types of variation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Variation through space at one </a:t>
            </a:r>
            <a:br>
              <a:rPr lang="en-US" dirty="0" smtClean="0"/>
            </a:br>
            <a:r>
              <a:rPr lang="en-US" dirty="0" smtClean="0"/>
              <a:t>point in time</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90600" y="1524000"/>
            <a:ext cx="6929954" cy="472439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Variation through time in one </a:t>
            </a:r>
            <a:br>
              <a:rPr lang="en-US" dirty="0" smtClean="0"/>
            </a:br>
            <a:r>
              <a:rPr lang="en-US" dirty="0" smtClean="0"/>
              <a:t>spatial unit</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76400" y="1524000"/>
            <a:ext cx="5429542" cy="468794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a:t>
            </a:r>
            <a:r>
              <a:rPr lang="en-US" dirty="0" smtClean="0"/>
              <a:t>4 Outline</a:t>
            </a:r>
            <a:endParaRPr lang="en-US" dirty="0"/>
          </a:p>
        </p:txBody>
      </p:sp>
      <p:sp>
        <p:nvSpPr>
          <p:cNvPr id="3" name="Content Placeholder 2"/>
          <p:cNvSpPr>
            <a:spLocks noGrp="1"/>
          </p:cNvSpPr>
          <p:nvPr>
            <p:ph idx="1"/>
          </p:nvPr>
        </p:nvSpPr>
        <p:spPr/>
        <p:txBody>
          <a:bodyPr>
            <a:normAutofit/>
          </a:bodyPr>
          <a:lstStyle/>
          <a:p>
            <a:r>
              <a:rPr lang="en-US" dirty="0" smtClean="0"/>
              <a:t>Comparison as the key to establishing causal relationships</a:t>
            </a:r>
          </a:p>
          <a:p>
            <a:r>
              <a:rPr lang="en-US" dirty="0" smtClean="0"/>
              <a:t>Experimental research designs</a:t>
            </a:r>
          </a:p>
          <a:p>
            <a:r>
              <a:rPr lang="en-US" dirty="0" smtClean="0"/>
              <a:t>Observational studies (in two </a:t>
            </a:r>
            <a:r>
              <a:rPr lang="en-US" dirty="0" smtClean="0"/>
              <a:t>flavors</a:t>
            </a:r>
            <a:r>
              <a:rPr lang="en-US" dirty="0" smtClean="0"/>
              <a:t>)</a:t>
            </a:r>
          </a:p>
        </p:txBody>
      </p:sp>
    </p:spTree>
    <p:extLst>
      <p:ext uri="{BB962C8B-B14F-4D97-AF65-F5344CB8AC3E}">
        <p14:creationId xmlns:p14="http://schemas.microsoft.com/office/powerpoint/2010/main" val="3846911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Cross-sectional observational </a:t>
            </a:r>
            <a:br>
              <a:rPr lang="en-US" dirty="0" smtClean="0"/>
            </a:br>
            <a:r>
              <a:rPr lang="en-US" dirty="0" smtClean="0"/>
              <a:t>studies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a:t>
            </a:r>
            <a:r>
              <a:rPr lang="en-US" b="1" dirty="0" smtClean="0"/>
              <a:t>cross-sectional observational study </a:t>
            </a:r>
            <a:r>
              <a:rPr lang="en-US" dirty="0" smtClean="0"/>
              <a:t>examines a cross-section of social reality, focusing on variation between individual </a:t>
            </a:r>
            <a:r>
              <a:rPr lang="en-US" b="1" dirty="0" smtClean="0"/>
              <a:t>spatial units -- </a:t>
            </a:r>
            <a:r>
              <a:rPr lang="en-US" dirty="0" smtClean="0"/>
              <a:t>again, like citizens, elected officials, voting districts, or countries--and explaining the variation in the dependent variable across them.</a:t>
            </a:r>
          </a:p>
          <a:p>
            <a:r>
              <a:rPr lang="en-US" dirty="0" smtClean="0"/>
              <a:t>Example: What, if anything, is the connection between the preferences of the voters from a district (X) and a representative's voting behavior (Y )?</a:t>
            </a:r>
          </a:p>
          <a:p>
            <a:r>
              <a:rPr lang="en-US" dirty="0" smtClean="0"/>
              <a:t>We could compare the aggregated preferences of voters from a variety of districts (X) to the voting records of the representatives (Y ).</a:t>
            </a:r>
          </a:p>
          <a:p>
            <a:r>
              <a:rPr lang="en-US" dirty="0" smtClean="0"/>
              <a:t>This particular X is not at all subject to experimental manipulation.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Time-series observational </a:t>
            </a:r>
            <a:br>
              <a:rPr lang="en-US" dirty="0" smtClean="0"/>
            </a:br>
            <a:r>
              <a:rPr lang="en-US" dirty="0" smtClean="0"/>
              <a:t>studies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the </a:t>
            </a:r>
            <a:r>
              <a:rPr lang="en-US" b="1" dirty="0" smtClean="0"/>
              <a:t>time-series observational study</a:t>
            </a:r>
            <a:r>
              <a:rPr lang="en-US" dirty="0" smtClean="0"/>
              <a:t>, political scientists typically examine the variation within one spatial unit over time.</a:t>
            </a:r>
          </a:p>
          <a:p>
            <a:r>
              <a:rPr lang="en-US" dirty="0" smtClean="0"/>
              <a:t>For example, how, if at all, do changes in media coverage about the economy (X) affect public concern about the economy (Y )? That is, when the media spend more time talking about the potential problem of inflation, does the public show more concern about inflation; and when the media spend less time on the subject of inflation, does public concern about inflation wane?</a:t>
            </a:r>
          </a:p>
          <a:p>
            <a:r>
              <a:rPr lang="en-US" dirty="0" smtClean="0"/>
              <a:t>We need to focus hard on that fourth causal hurdle. Are there any other variables (Z) that are related to the varying volume of news coverage about inflation (X) and public concern about inflation (Y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variables do I need to control for?</a:t>
            </a:r>
            <a:endParaRPr lang="en-US" dirty="0"/>
          </a:p>
        </p:txBody>
      </p:sp>
      <p:sp>
        <p:nvSpPr>
          <p:cNvPr id="3" name="Content Placeholder 2"/>
          <p:cNvSpPr>
            <a:spLocks noGrp="1"/>
          </p:cNvSpPr>
          <p:nvPr>
            <p:ph idx="1"/>
          </p:nvPr>
        </p:nvSpPr>
        <p:spPr/>
        <p:txBody>
          <a:bodyPr/>
          <a:lstStyle/>
          <a:p>
            <a:r>
              <a:rPr lang="en-US" dirty="0" smtClean="0"/>
              <a:t>All of them, or substantial problems arise.</a:t>
            </a:r>
          </a:p>
          <a:p>
            <a:r>
              <a:rPr lang="en-US" dirty="0" smtClean="0"/>
              <a:t>How is this done? By the use of </a:t>
            </a:r>
            <a:r>
              <a:rPr lang="en-US" b="1" dirty="0" smtClean="0"/>
              <a:t>statistical controls</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being compared to what?</a:t>
            </a:r>
          </a:p>
        </p:txBody>
      </p:sp>
      <p:sp>
        <p:nvSpPr>
          <p:cNvPr id="3" name="Content Placeholder 2"/>
          <p:cNvSpPr>
            <a:spLocks noGrp="1"/>
          </p:cNvSpPr>
          <p:nvPr>
            <p:ph idx="1"/>
          </p:nvPr>
        </p:nvSpPr>
        <p:spPr/>
        <p:txBody>
          <a:bodyPr>
            <a:normAutofit fontScale="85000" lnSpcReduction="20000"/>
          </a:bodyPr>
          <a:lstStyle/>
          <a:p>
            <a:r>
              <a:rPr lang="en-US" dirty="0" smtClean="0"/>
              <a:t>Recall from our discussions of the examples in Chapter 3 that making good comparisons is one of the keys of doing social science.</a:t>
            </a:r>
          </a:p>
          <a:p>
            <a:r>
              <a:rPr lang="en-US" dirty="0" smtClean="0"/>
              <a:t>The simple </a:t>
            </a:r>
            <a:r>
              <a:rPr lang="en-US" dirty="0" err="1" smtClean="0"/>
              <a:t>bivariate</a:t>
            </a:r>
            <a:r>
              <a:rPr lang="en-US" dirty="0" smtClean="0"/>
              <a:t> comparison of participants in a Head Start program to those who are not in the program, despite its initial appeals, can be very misleading. (Why?)</a:t>
            </a:r>
          </a:p>
          <a:p>
            <a:r>
              <a:rPr lang="en-US" dirty="0" smtClean="0"/>
              <a:t>If the comparisons we make are faulty, then our conclusions about whether or not a causal relationship is present are also likely to be faulty. (But we're never sure one way or the other.)</a:t>
            </a:r>
          </a:p>
          <a:p>
            <a:r>
              <a:rPr lang="en-US" dirty="0" smtClean="0"/>
              <a:t>What to do?</a:t>
            </a:r>
          </a:p>
        </p:txBody>
      </p:sp>
    </p:spTree>
    <p:extLst>
      <p:ext uri="{BB962C8B-B14F-4D97-AF65-F5344CB8AC3E}">
        <p14:creationId xmlns:p14="http://schemas.microsoft.com/office/powerpoint/2010/main" val="2915502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Research design</a:t>
            </a:r>
          </a:p>
        </p:txBody>
      </p:sp>
      <p:sp>
        <p:nvSpPr>
          <p:cNvPr id="3" name="Content Placeholder 2"/>
          <p:cNvSpPr>
            <a:spLocks noGrp="1"/>
          </p:cNvSpPr>
          <p:nvPr>
            <p:ph idx="1"/>
          </p:nvPr>
        </p:nvSpPr>
        <p:spPr/>
        <p:txBody>
          <a:bodyPr>
            <a:normAutofit fontScale="70000" lnSpcReduction="20000"/>
          </a:bodyPr>
          <a:lstStyle/>
          <a:p>
            <a:r>
              <a:rPr lang="en-US" dirty="0" smtClean="0"/>
              <a:t>So let's say that we have a theory that says that some X causes some Y .</a:t>
            </a:r>
          </a:p>
          <a:p>
            <a:r>
              <a:rPr lang="en-US" dirty="0" smtClean="0"/>
              <a:t>We don't know whether, in reality, X causes Y . We may be armed with a theory that suggests that X does, indeed, cause Y , but theories can be (and often are) wrong or incomplete.</a:t>
            </a:r>
          </a:p>
          <a:p>
            <a:r>
              <a:rPr lang="en-US" dirty="0" smtClean="0"/>
              <a:t>So how do scientists generally, and political scientists in particular, go about testing whether X causes Y ? There are several strategies, or research designs that researchers can employ toward that end.</a:t>
            </a:r>
          </a:p>
          <a:p>
            <a:r>
              <a:rPr lang="en-US" dirty="0" smtClean="0"/>
              <a:t>The goal of all types of research designs are to help us evaluate how well a theory fares as it makes its way over the four causal hurdles--that is, to answer as conclusively as is possible the question about whether X causes Y .</a:t>
            </a:r>
          </a:p>
        </p:txBody>
      </p:sp>
    </p:spTree>
    <p:extLst>
      <p:ext uri="{BB962C8B-B14F-4D97-AF65-F5344CB8AC3E}">
        <p14:creationId xmlns:p14="http://schemas.microsoft.com/office/powerpoint/2010/main" val="467776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Two approaches</a:t>
            </a:r>
          </a:p>
        </p:txBody>
      </p:sp>
      <p:sp>
        <p:nvSpPr>
          <p:cNvPr id="5" name="Content Placeholder 4"/>
          <p:cNvSpPr>
            <a:spLocks noGrp="1"/>
          </p:cNvSpPr>
          <p:nvPr>
            <p:ph idx="1"/>
          </p:nvPr>
        </p:nvSpPr>
        <p:spPr/>
        <p:txBody>
          <a:bodyPr>
            <a:normAutofit/>
          </a:bodyPr>
          <a:lstStyle/>
          <a:p>
            <a:r>
              <a:rPr lang="en-US" dirty="0" smtClean="0"/>
              <a:t>We will talk about two broad approaches to designing research. The first is called an </a:t>
            </a:r>
            <a:r>
              <a:rPr lang="en-US" b="1" dirty="0" smtClean="0"/>
              <a:t>experimental design</a:t>
            </a:r>
            <a:r>
              <a:rPr lang="en-US" dirty="0" smtClean="0"/>
              <a:t>, and it is the benchmark of scientific research. The second is meant to emulate the first, and is called an </a:t>
            </a:r>
            <a:r>
              <a:rPr lang="en-US" b="1" dirty="0" smtClean="0"/>
              <a:t>observational study</a:t>
            </a:r>
            <a:r>
              <a:rPr lang="en-US" dirty="0" smtClean="0"/>
              <a:t>.</a:t>
            </a:r>
          </a:p>
          <a:p>
            <a:r>
              <a:rPr lang="en-US" dirty="0" smtClean="0"/>
              <a:t>We'll take them in turn.</a:t>
            </a:r>
          </a:p>
        </p:txBody>
      </p:sp>
    </p:spTree>
    <p:extLst>
      <p:ext uri="{BB962C8B-B14F-4D97-AF65-F5344CB8AC3E}">
        <p14:creationId xmlns:p14="http://schemas.microsoft.com/office/powerpoint/2010/main" val="502170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example from day-to-day</a:t>
            </a:r>
            <a:br>
              <a:rPr lang="en-US" dirty="0" smtClean="0"/>
            </a:br>
            <a:r>
              <a:rPr lang="en-US" dirty="0" smtClean="0"/>
              <a:t> political life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Suppose that you were a candidate for political office locked in what seems to be a tight race. You're deciding whether or not to make some television ad buys for a spot that sharply contrast your record with your opponent's.</a:t>
            </a:r>
          </a:p>
          <a:p>
            <a:r>
              <a:rPr lang="en-US" dirty="0" smtClean="0"/>
              <a:t>The campaign manager has had a public-relations firm craft the spot, and has shown it to you in your strategy meetings. You like it, but you look to your staff and ask the bottom-line question: “Will the ad work with the voters?”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you see the causal </a:t>
            </a:r>
            <a:br>
              <a:rPr lang="en-US" dirty="0" smtClean="0"/>
            </a:br>
            <a:r>
              <a:rPr lang="en-US" dirty="0" smtClean="0"/>
              <a:t>question?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Exposure to a candidate's negative ad (X) may, or may not, affect a voter's likelihood of voting for that candidate (Y ).</a:t>
            </a:r>
          </a:p>
          <a:p>
            <a:r>
              <a:rPr lang="en-US" dirty="0" smtClean="0"/>
              <a:t>And it is important to add here that the causal claim has a particular directional component to it; that is, exposure to the advertisement will increase the chances that a voter will choose that candidate.</a:t>
            </a:r>
          </a:p>
          <a:p>
            <a:r>
              <a:rPr lang="en-US" dirty="0" smtClean="0"/>
              <a:t>How might researchers in the social sciences evaluate such a causal claim?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about the comparison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can we most effectively make a comparison to answer our causal question?</a:t>
            </a:r>
          </a:p>
          <a:p>
            <a:r>
              <a:rPr lang="en-US" dirty="0" smtClean="0"/>
              <a:t>It is very important, and not at all surprising, to realize that voters may vote for or against you for a variety of reasons (Zs) that have nothing to do with exposure to the ad--varying socioeconomic statuses, varying ideologies, and party identifications can all cause voters to favor one candidate over another.</a:t>
            </a:r>
          </a:p>
          <a:p>
            <a:r>
              <a:rPr lang="en-US" dirty="0" smtClean="0"/>
              <a:t>So how can we establish whether or not, among these other influences (Z), the advertisement (X) also causes voters to be more likely to vote for you (Y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sz="3200" dirty="0" smtClean="0"/>
              <a:t>The possibly confounding effects</a:t>
            </a:r>
            <a:br>
              <a:rPr lang="en-US" sz="3200" dirty="0" smtClean="0"/>
            </a:br>
            <a:r>
              <a:rPr lang="en-US" sz="3200" dirty="0" smtClean="0"/>
              <a:t> of political interest in the</a:t>
            </a:r>
            <a:br>
              <a:rPr lang="en-US" sz="3200" dirty="0" smtClean="0"/>
            </a:br>
            <a:r>
              <a:rPr lang="en-US" sz="3200" dirty="0" smtClean="0"/>
              <a:t>advertisement-vote intention relationship</a:t>
            </a:r>
            <a:endParaRPr lang="en-US"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71600" y="2057400"/>
            <a:ext cx="6655944" cy="4495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FPSR2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FPSR2B</Template>
  <TotalTime>1841</TotalTime>
  <Words>1598</Words>
  <Application>Microsoft Office PowerPoint</Application>
  <PresentationFormat>On-screen Show (4:3)</PresentationFormat>
  <Paragraphs>83</Paragraphs>
  <Slides>22</Slides>
  <Notes>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FPSR2B</vt:lpstr>
      <vt:lpstr>1_Office Theme</vt:lpstr>
      <vt:lpstr>The Fundamentals of Political Science Research, 2nd Edition</vt:lpstr>
      <vt:lpstr>Chapter 4 Outline</vt:lpstr>
      <vt:lpstr>What is being compared to what?</vt:lpstr>
      <vt:lpstr>Research design</vt:lpstr>
      <vt:lpstr>Two approaches</vt:lpstr>
      <vt:lpstr>An example from day-to-day  political life</vt:lpstr>
      <vt:lpstr>Can you see the causal  question?</vt:lpstr>
      <vt:lpstr>Think about the comparison</vt:lpstr>
      <vt:lpstr>The possibly confounding effects  of political interest in the advertisement-vote intention relationship</vt:lpstr>
      <vt:lpstr>An experiment</vt:lpstr>
      <vt:lpstr>Control</vt:lpstr>
      <vt:lpstr>Random assignment</vt:lpstr>
      <vt:lpstr>Experiments and internal  validity</vt:lpstr>
      <vt:lpstr>Drawbacks to experiments</vt:lpstr>
      <vt:lpstr>If not an experiment, then what?</vt:lpstr>
      <vt:lpstr>Observational studies and the  four causal hurdles</vt:lpstr>
      <vt:lpstr>Two types of data, two types of observational studies</vt:lpstr>
      <vt:lpstr>Variation through space at one  point in time</vt:lpstr>
      <vt:lpstr>Variation through time in one  spatial unit</vt:lpstr>
      <vt:lpstr>Cross-sectional observational  studies</vt:lpstr>
      <vt:lpstr>Time-series observational  studies</vt:lpstr>
      <vt:lpstr>How many variables do I need to control for?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Fundamentals of Political Science Research</dc:title>
  <dc:creator>g-whitten</dc:creator>
  <cp:lastModifiedBy>ryan</cp:lastModifiedBy>
  <cp:revision>47</cp:revision>
  <dcterms:created xsi:type="dcterms:W3CDTF">2013-05-08T21:29:38Z</dcterms:created>
  <dcterms:modified xsi:type="dcterms:W3CDTF">2018-01-30T18:04:26Z</dcterms:modified>
</cp:coreProperties>
</file>